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sldIdLst>
    <p:sldId id="269" r:id="rId2"/>
  </p:sldIdLst>
  <p:sldSz cx="7775575" cy="10907713"/>
  <p:notesSz cx="6807200" cy="9939338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24C"/>
    <a:srgbClr val="017BE3"/>
    <a:srgbClr val="FE4C71"/>
    <a:srgbClr val="EB6483"/>
    <a:srgbClr val="FFFFFF"/>
    <a:srgbClr val="00B0CF"/>
    <a:srgbClr val="3CB1AB"/>
    <a:srgbClr val="4498D8"/>
    <a:srgbClr val="024DA6"/>
    <a:srgbClr val="0249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17" autoAdjust="0"/>
    <p:restoredTop sz="86395"/>
  </p:normalViewPr>
  <p:slideViewPr>
    <p:cSldViewPr snapToGrid="0">
      <p:cViewPr>
        <p:scale>
          <a:sx n="33" d="100"/>
          <a:sy n="33" d="100"/>
        </p:scale>
        <p:origin x="2740" y="524"/>
      </p:cViewPr>
      <p:guideLst>
        <p:guide orient="horz" pos="3435"/>
        <p:guide pos="24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9786" cy="498693"/>
          </a:xfrm>
          <a:prstGeom prst="rect">
            <a:avLst/>
          </a:prstGeom>
        </p:spPr>
        <p:txBody>
          <a:bodyPr vert="horz" lIns="91581" tIns="45791" rIns="91581" bIns="4579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4" y="1"/>
            <a:ext cx="2949786" cy="498693"/>
          </a:xfrm>
          <a:prstGeom prst="rect">
            <a:avLst/>
          </a:prstGeom>
        </p:spPr>
        <p:txBody>
          <a:bodyPr vert="horz" lIns="91581" tIns="45791" rIns="91581" bIns="45791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pPr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8213" y="1241425"/>
            <a:ext cx="2390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81" tIns="45791" rIns="91581" bIns="4579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9"/>
            <a:ext cx="5445760" cy="3913613"/>
          </a:xfrm>
          <a:prstGeom prst="rect">
            <a:avLst/>
          </a:prstGeom>
        </p:spPr>
        <p:txBody>
          <a:bodyPr vert="horz" lIns="91581" tIns="45791" rIns="91581" bIns="4579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40651"/>
            <a:ext cx="2949786" cy="498692"/>
          </a:xfrm>
          <a:prstGeom prst="rect">
            <a:avLst/>
          </a:prstGeom>
        </p:spPr>
        <p:txBody>
          <a:bodyPr vert="horz" lIns="91581" tIns="45791" rIns="91581" bIns="4579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4" y="9440651"/>
            <a:ext cx="2949786" cy="498692"/>
          </a:xfrm>
          <a:prstGeom prst="rect">
            <a:avLst/>
          </a:prstGeom>
        </p:spPr>
        <p:txBody>
          <a:bodyPr vert="horz" lIns="91581" tIns="45791" rIns="91581" bIns="45791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4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1CC4513-FCBA-E3FD-85A8-C426799088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406"/>
          <a:stretch>
            <a:fillRect/>
          </a:stretch>
        </p:blipFill>
        <p:spPr>
          <a:xfrm>
            <a:off x="796" y="7805987"/>
            <a:ext cx="7779079" cy="246450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8881347-CDF9-9EAB-5A23-3DC127C9B2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153"/>
          <a:stretch>
            <a:fillRect/>
          </a:stretch>
        </p:blipFill>
        <p:spPr>
          <a:xfrm>
            <a:off x="-3504" y="-3481"/>
            <a:ext cx="7779079" cy="783688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868C50AC-3834-C810-9A87-766100C3E7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15" r="68789" b="82884"/>
          <a:stretch>
            <a:fillRect/>
          </a:stretch>
        </p:blipFill>
        <p:spPr>
          <a:xfrm rot="21399991">
            <a:off x="298780" y="1353921"/>
            <a:ext cx="4216069" cy="1074194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6DD705B0-8CC8-D978-A608-8238059774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15" r="68789" b="82884"/>
          <a:stretch>
            <a:fillRect/>
          </a:stretch>
        </p:blipFill>
        <p:spPr>
          <a:xfrm rot="21324236">
            <a:off x="106863" y="1641416"/>
            <a:ext cx="6600716" cy="1511766"/>
          </a:xfrm>
          <a:prstGeom prst="rect">
            <a:avLst/>
          </a:prstGeom>
        </p:spPr>
      </p:pic>
      <p:sp>
        <p:nvSpPr>
          <p:cNvPr id="53" name="正方形/長方形 52"/>
          <p:cNvSpPr/>
          <p:nvPr/>
        </p:nvSpPr>
        <p:spPr>
          <a:xfrm>
            <a:off x="0" y="10142353"/>
            <a:ext cx="7775575" cy="762573"/>
          </a:xfrm>
          <a:prstGeom prst="rect">
            <a:avLst/>
          </a:prstGeom>
          <a:solidFill>
            <a:srgbClr val="3CB1AB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489012" y="10209565"/>
            <a:ext cx="2589847" cy="61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大船渡市役所商工企業</a:t>
            </a:r>
            <a:r>
              <a:rPr lang="ja-JP" altLang="en-US" sz="14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課</a:t>
            </a:r>
            <a:endParaRPr lang="en-US" altLang="ja-JP" sz="1400" b="1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Kozuka Gothic Pro B" charset="-128"/>
            </a:endParaRPr>
          </a:p>
          <a:p>
            <a:r>
              <a:rPr lang="ja-JP" altLang="en-US" sz="10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〒</a:t>
            </a:r>
            <a:r>
              <a:rPr lang="en-US" altLang="ja-JP" sz="10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022-8501</a:t>
            </a:r>
          </a:p>
          <a:p>
            <a:r>
              <a:rPr lang="ja-JP" altLang="en-US" sz="10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　 岩手県大船渡市盛町字宇津野沢</a:t>
            </a:r>
            <a:r>
              <a:rPr lang="en-US" altLang="ja-JP" sz="10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15</a:t>
            </a:r>
            <a:r>
              <a:rPr lang="ja-JP" altLang="en-US" sz="10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　</a:t>
            </a:r>
            <a:endParaRPr lang="en-US" altLang="ja-JP" sz="1000" b="1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Kozuka Gothic Pro B" charset="-128"/>
            </a:endParaRP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34A336-1ABE-59C3-5D43-6E1D05213BD9}"/>
              </a:ext>
            </a:extLst>
          </p:cNvPr>
          <p:cNvGrpSpPr/>
          <p:nvPr/>
        </p:nvGrpSpPr>
        <p:grpSpPr>
          <a:xfrm>
            <a:off x="199599" y="9067567"/>
            <a:ext cx="6415990" cy="1018646"/>
            <a:chOff x="199599" y="8972031"/>
            <a:chExt cx="6415990" cy="1018646"/>
          </a:xfrm>
        </p:grpSpPr>
        <p:sp>
          <p:nvSpPr>
            <p:cNvPr id="21" name="角丸四角形 20"/>
            <p:cNvSpPr/>
            <p:nvPr/>
          </p:nvSpPr>
          <p:spPr>
            <a:xfrm>
              <a:off x="199599" y="8972031"/>
              <a:ext cx="6415990" cy="1018646"/>
            </a:xfrm>
            <a:prstGeom prst="roundRect">
              <a:avLst>
                <a:gd name="adj" fmla="val 11249"/>
              </a:avLst>
            </a:prstGeom>
            <a:ln>
              <a:solidFill>
                <a:srgbClr val="3CB1A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286650" y="9048300"/>
              <a:ext cx="1202362" cy="318143"/>
            </a:xfrm>
            <a:prstGeom prst="roundRect">
              <a:avLst>
                <a:gd name="adj" fmla="val 50000"/>
              </a:avLst>
            </a:prstGeom>
            <a:solidFill>
              <a:srgbClr val="3CB1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Kozuka Gothic Pro M" charset="-128"/>
                </a:rPr>
                <a:t>販売店使用欄</a:t>
              </a: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267CA53E-0357-1A1A-4594-0EDAB39F3C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52" y="9142472"/>
            <a:ext cx="1070656" cy="1292868"/>
          </a:xfrm>
          <a:prstGeom prst="rect">
            <a:avLst/>
          </a:prstGeom>
        </p:spPr>
      </p:pic>
      <p:sp>
        <p:nvSpPr>
          <p:cNvPr id="9" name="矢印: 山形 8">
            <a:extLst>
              <a:ext uri="{FF2B5EF4-FFF2-40B4-BE49-F238E27FC236}">
                <a16:creationId xmlns:a16="http://schemas.microsoft.com/office/drawing/2014/main" id="{8A30FCD0-8DC4-E32E-906B-09006335484C}"/>
              </a:ext>
            </a:extLst>
          </p:cNvPr>
          <p:cNvSpPr/>
          <p:nvPr/>
        </p:nvSpPr>
        <p:spPr>
          <a:xfrm rot="10800000">
            <a:off x="-16247" y="183841"/>
            <a:ext cx="3904034" cy="360000"/>
          </a:xfrm>
          <a:custGeom>
            <a:avLst/>
            <a:gdLst>
              <a:gd name="csX0" fmla="*/ 0 w 4449170"/>
              <a:gd name="csY0" fmla="*/ 0 h 434763"/>
              <a:gd name="csX1" fmla="*/ 4079391 w 4449170"/>
              <a:gd name="csY1" fmla="*/ 0 h 434763"/>
              <a:gd name="csX2" fmla="*/ 4449170 w 4449170"/>
              <a:gd name="csY2" fmla="*/ 217382 h 434763"/>
              <a:gd name="csX3" fmla="*/ 4079391 w 4449170"/>
              <a:gd name="csY3" fmla="*/ 434763 h 434763"/>
              <a:gd name="csX4" fmla="*/ 0 w 4449170"/>
              <a:gd name="csY4" fmla="*/ 434763 h 434763"/>
              <a:gd name="csX5" fmla="*/ 369779 w 4449170"/>
              <a:gd name="csY5" fmla="*/ 217382 h 434763"/>
              <a:gd name="csX6" fmla="*/ 0 w 4449170"/>
              <a:gd name="csY6" fmla="*/ 0 h 434763"/>
              <a:gd name="csX0" fmla="*/ 0 w 4083410"/>
              <a:gd name="csY0" fmla="*/ 0 h 434763"/>
              <a:gd name="csX1" fmla="*/ 4079391 w 4083410"/>
              <a:gd name="csY1" fmla="*/ 0 h 434763"/>
              <a:gd name="csX2" fmla="*/ 4083410 w 4083410"/>
              <a:gd name="csY2" fmla="*/ 324062 h 434763"/>
              <a:gd name="csX3" fmla="*/ 4079391 w 4083410"/>
              <a:gd name="csY3" fmla="*/ 434763 h 434763"/>
              <a:gd name="csX4" fmla="*/ 0 w 4083410"/>
              <a:gd name="csY4" fmla="*/ 434763 h 434763"/>
              <a:gd name="csX5" fmla="*/ 369779 w 4083410"/>
              <a:gd name="csY5" fmla="*/ 217382 h 434763"/>
              <a:gd name="csX6" fmla="*/ 0 w 4083410"/>
              <a:gd name="csY6" fmla="*/ 0 h 4347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3410" h="434763">
                <a:moveTo>
                  <a:pt x="0" y="0"/>
                </a:moveTo>
                <a:lnTo>
                  <a:pt x="4079391" y="0"/>
                </a:lnTo>
                <a:cubicBezTo>
                  <a:pt x="4080731" y="108021"/>
                  <a:pt x="4082070" y="216041"/>
                  <a:pt x="4083410" y="324062"/>
                </a:cubicBezTo>
                <a:lnTo>
                  <a:pt x="4079391" y="434763"/>
                </a:lnTo>
                <a:lnTo>
                  <a:pt x="0" y="434763"/>
                </a:lnTo>
                <a:lnTo>
                  <a:pt x="369779" y="217382"/>
                </a:lnTo>
                <a:lnTo>
                  <a:pt x="0" y="0"/>
                </a:lnTo>
                <a:close/>
              </a:path>
            </a:pathLst>
          </a:custGeom>
          <a:solidFill>
            <a:srgbClr val="3CB1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-70839" y="176690"/>
            <a:ext cx="3671248" cy="34700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M" charset="-128"/>
              </a:rPr>
              <a:t>大船渡市内でＬＰガスを利用している皆様へ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3EF5A6F-EFA3-4CE2-6677-0D0AC22EC9C0}"/>
              </a:ext>
            </a:extLst>
          </p:cNvPr>
          <p:cNvSpPr txBox="1"/>
          <p:nvPr/>
        </p:nvSpPr>
        <p:spPr>
          <a:xfrm rot="21129887">
            <a:off x="439604" y="679407"/>
            <a:ext cx="3468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n>
                  <a:solidFill>
                    <a:srgbClr val="3CB1AB"/>
                  </a:solidFill>
                </a:ln>
                <a:solidFill>
                  <a:srgbClr val="3CB1A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物価高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に負けない、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くらしを守る</a:t>
            </a:r>
            <a:r>
              <a:rPr lang="ja-JP" altLang="en-US" sz="2400" b="1" dirty="0">
                <a:ln>
                  <a:solidFill>
                    <a:srgbClr val="3CB1AB"/>
                  </a:solidFill>
                </a:ln>
                <a:solidFill>
                  <a:srgbClr val="3CB1A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支援制度！</a:t>
            </a:r>
            <a:endParaRPr kumimoji="1" lang="ja-JP" altLang="en-US" b="1" dirty="0">
              <a:ln>
                <a:solidFill>
                  <a:srgbClr val="3CB1AB"/>
                </a:solidFill>
              </a:ln>
              <a:solidFill>
                <a:srgbClr val="3CB1A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ADCC93-2F6F-818C-1549-0950B49BB97B}"/>
              </a:ext>
            </a:extLst>
          </p:cNvPr>
          <p:cNvSpPr txBox="1"/>
          <p:nvPr/>
        </p:nvSpPr>
        <p:spPr>
          <a:xfrm>
            <a:off x="494307" y="3672958"/>
            <a:ext cx="5482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024DA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大船渡市</a:t>
            </a:r>
            <a:r>
              <a:rPr kumimoji="1" lang="en-US" altLang="ja-JP" sz="2000" b="1" dirty="0">
                <a:solidFill>
                  <a:srgbClr val="024DA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LP</a:t>
            </a:r>
            <a:r>
              <a:rPr kumimoji="1" lang="ja-JP" altLang="en-US" sz="2000" b="1" dirty="0">
                <a:solidFill>
                  <a:srgbClr val="024DA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ガス価格高騰対策事業 </a:t>
            </a:r>
            <a:r>
              <a:rPr lang="ja-JP" altLang="en-US" sz="1400" b="1" dirty="0">
                <a:solidFill>
                  <a:srgbClr val="024DA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のお知らせ</a:t>
            </a:r>
            <a:endParaRPr kumimoji="1" lang="en-US" altLang="ja-JP" sz="1400" b="1" dirty="0">
              <a:solidFill>
                <a:srgbClr val="024DA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AC882EA-8DA1-67EA-6D18-7FAD16B0D418}"/>
              </a:ext>
            </a:extLst>
          </p:cNvPr>
          <p:cNvGrpSpPr/>
          <p:nvPr/>
        </p:nvGrpSpPr>
        <p:grpSpPr>
          <a:xfrm rot="21200005">
            <a:off x="912861" y="1952462"/>
            <a:ext cx="5275382" cy="925145"/>
            <a:chOff x="-3187275" y="2880607"/>
            <a:chExt cx="5275382" cy="925145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5CC4AFD-D92A-4193-C8FE-AC30D7E5BFEC}"/>
                </a:ext>
              </a:extLst>
            </p:cNvPr>
            <p:cNvSpPr txBox="1"/>
            <p:nvPr/>
          </p:nvSpPr>
          <p:spPr>
            <a:xfrm>
              <a:off x="-3187275" y="2882422"/>
              <a:ext cx="52753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5400" b="1" dirty="0">
                  <a:ln w="1174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負担</a:t>
              </a:r>
              <a:r>
                <a:rPr kumimoji="1" lang="ja-JP" altLang="en-US" sz="3600" b="1" dirty="0">
                  <a:ln w="1174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を</a:t>
              </a:r>
              <a:r>
                <a:rPr kumimoji="1" lang="ja-JP" altLang="en-US" sz="5400" b="1" dirty="0">
                  <a:ln w="1174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軽減</a:t>
              </a:r>
              <a:r>
                <a:rPr kumimoji="1" lang="ja-JP" altLang="en-US" sz="3600" b="1" dirty="0">
                  <a:ln w="1174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します！</a:t>
              </a:r>
              <a:endParaRPr kumimoji="1" lang="en-US" altLang="ja-JP" sz="4000" b="1" dirty="0">
                <a:ln w="117475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E9C1BBA-D5E2-7F6F-6192-1F0B747A606F}"/>
                </a:ext>
              </a:extLst>
            </p:cNvPr>
            <p:cNvSpPr txBox="1"/>
            <p:nvPr/>
          </p:nvSpPr>
          <p:spPr>
            <a:xfrm>
              <a:off x="-3187275" y="2880607"/>
              <a:ext cx="52753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5400" b="1" dirty="0">
                  <a:ln w="19050">
                    <a:solidFill>
                      <a:srgbClr val="02499D"/>
                    </a:solidFill>
                  </a:ln>
                  <a:solidFill>
                    <a:srgbClr val="02499D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負担</a:t>
              </a:r>
              <a:r>
                <a:rPr kumimoji="1" lang="ja-JP" altLang="en-US" sz="3600" b="1" dirty="0">
                  <a:ln w="19050">
                    <a:solidFill>
                      <a:srgbClr val="02499D"/>
                    </a:solidFill>
                  </a:ln>
                  <a:solidFill>
                    <a:srgbClr val="02499D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を</a:t>
              </a:r>
              <a:r>
                <a:rPr kumimoji="1" lang="ja-JP" altLang="en-US" sz="5400" b="1" dirty="0">
                  <a:ln w="19050">
                    <a:solidFill>
                      <a:srgbClr val="02499D"/>
                    </a:solidFill>
                  </a:ln>
                  <a:solidFill>
                    <a:srgbClr val="02499D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軽減</a:t>
              </a:r>
              <a:r>
                <a:rPr kumimoji="1" lang="ja-JP" altLang="en-US" sz="3600" b="1" dirty="0">
                  <a:ln w="19050">
                    <a:solidFill>
                      <a:srgbClr val="02499D"/>
                    </a:solidFill>
                  </a:ln>
                  <a:solidFill>
                    <a:srgbClr val="02499D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します！</a:t>
              </a:r>
              <a:endParaRPr kumimoji="1" lang="en-US" altLang="ja-JP" sz="4000" b="1" dirty="0">
                <a:ln w="19050">
                  <a:solidFill>
                    <a:srgbClr val="02499D"/>
                  </a:solidFill>
                </a:ln>
                <a:solidFill>
                  <a:srgbClr val="02499D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5A7A1213-39C9-21FD-EB52-C259E32FBFF2}"/>
              </a:ext>
            </a:extLst>
          </p:cNvPr>
          <p:cNvGrpSpPr/>
          <p:nvPr/>
        </p:nvGrpSpPr>
        <p:grpSpPr>
          <a:xfrm rot="409921">
            <a:off x="5598015" y="597119"/>
            <a:ext cx="2045128" cy="1800000"/>
            <a:chOff x="-1590201" y="1375036"/>
            <a:chExt cx="2045128" cy="1800000"/>
          </a:xfrm>
        </p:grpSpPr>
        <p:sp>
          <p:nvSpPr>
            <p:cNvPr id="36" name="楕円 35">
              <a:extLst>
                <a:ext uri="{FF2B5EF4-FFF2-40B4-BE49-F238E27FC236}">
                  <a16:creationId xmlns:a16="http://schemas.microsoft.com/office/drawing/2014/main" id="{921DE5D2-F259-5BA3-7A24-0FABE4C90218}"/>
                </a:ext>
              </a:extLst>
            </p:cNvPr>
            <p:cNvSpPr/>
            <p:nvPr/>
          </p:nvSpPr>
          <p:spPr>
            <a:xfrm>
              <a:off x="-1527928" y="1375036"/>
              <a:ext cx="1800000" cy="1800000"/>
            </a:xfrm>
            <a:prstGeom prst="ellipse">
              <a:avLst/>
            </a:prstGeom>
            <a:solidFill>
              <a:srgbClr val="3CB1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ECE6152-96AF-442A-FF58-1828DA09AC9B}"/>
                </a:ext>
              </a:extLst>
            </p:cNvPr>
            <p:cNvSpPr txBox="1"/>
            <p:nvPr/>
          </p:nvSpPr>
          <p:spPr>
            <a:xfrm>
              <a:off x="-1590201" y="1602889"/>
              <a:ext cx="1926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kumimoji="1" lang="ja-JP" altLang="en-US" sz="1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契約あたり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E92588B-012F-9723-09CA-DA6BFC6B4B10}"/>
                </a:ext>
              </a:extLst>
            </p:cNvPr>
            <p:cNvSpPr txBox="1"/>
            <p:nvPr/>
          </p:nvSpPr>
          <p:spPr>
            <a:xfrm>
              <a:off x="-1544777" y="1874304"/>
              <a:ext cx="1926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800" b="1" dirty="0">
                  <a:solidFill>
                    <a:srgbClr val="FFFF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1,700</a:t>
              </a:r>
              <a:r>
                <a:rPr kumimoji="1" lang="ja-JP" altLang="en-US" sz="1800" b="1" dirty="0">
                  <a:solidFill>
                    <a:srgbClr val="FFFF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円</a:t>
              </a:r>
              <a:endParaRPr kumimoji="1" lang="ja-JP" altLang="en-US" sz="2800" b="1" dirty="0">
                <a:solidFill>
                  <a:srgbClr val="FFFF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A736CCD-DC24-A533-C50B-EC3FB1E6BEA1}"/>
                </a:ext>
              </a:extLst>
            </p:cNvPr>
            <p:cNvSpPr txBox="1"/>
            <p:nvPr/>
          </p:nvSpPr>
          <p:spPr>
            <a:xfrm>
              <a:off x="-1190309" y="2315864"/>
              <a:ext cx="138005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solidFill>
                    <a:srgbClr val="FFFF00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（税込）を上限に　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4D98A3A-4E40-0DD7-32E3-F352B985C243}"/>
                </a:ext>
              </a:extLst>
            </p:cNvPr>
            <p:cNvSpPr txBox="1"/>
            <p:nvPr/>
          </p:nvSpPr>
          <p:spPr>
            <a:xfrm>
              <a:off x="-1472024" y="2543108"/>
              <a:ext cx="19269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値引き！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F52A34B5-C9CE-1BF2-1A3E-4BBC59AA1C3C}"/>
              </a:ext>
            </a:extLst>
          </p:cNvPr>
          <p:cNvGrpSpPr/>
          <p:nvPr/>
        </p:nvGrpSpPr>
        <p:grpSpPr>
          <a:xfrm>
            <a:off x="521536" y="3316375"/>
            <a:ext cx="3721031" cy="347006"/>
            <a:chOff x="521536" y="3261783"/>
            <a:chExt cx="3721031" cy="347006"/>
          </a:xfrm>
        </p:grpSpPr>
        <p:sp>
          <p:nvSpPr>
            <p:cNvPr id="48" name="フリーフォーム: 図形 47">
              <a:extLst>
                <a:ext uri="{FF2B5EF4-FFF2-40B4-BE49-F238E27FC236}">
                  <a16:creationId xmlns:a16="http://schemas.microsoft.com/office/drawing/2014/main" id="{08A2D17E-BDCD-E49D-72A9-17C6AF08BD28}"/>
                </a:ext>
              </a:extLst>
            </p:cNvPr>
            <p:cNvSpPr/>
            <p:nvPr/>
          </p:nvSpPr>
          <p:spPr>
            <a:xfrm rot="10800000">
              <a:off x="521536" y="3268886"/>
              <a:ext cx="3721031" cy="332800"/>
            </a:xfrm>
            <a:custGeom>
              <a:avLst/>
              <a:gdLst>
                <a:gd name="csX0" fmla="*/ 3900191 w 4285569"/>
                <a:gd name="csY0" fmla="*/ 434764 h 434764"/>
                <a:gd name="csX1" fmla="*/ 0 w 4285569"/>
                <a:gd name="csY1" fmla="*/ 434764 h 434764"/>
                <a:gd name="csX2" fmla="*/ 353535 w 4285569"/>
                <a:gd name="csY2" fmla="*/ 217383 h 434764"/>
                <a:gd name="csX3" fmla="*/ 0 w 4285569"/>
                <a:gd name="csY3" fmla="*/ 1 h 434764"/>
                <a:gd name="csX4" fmla="*/ 385377 w 4285569"/>
                <a:gd name="csY4" fmla="*/ 1 h 434764"/>
                <a:gd name="csX5" fmla="*/ 385377 w 4285569"/>
                <a:gd name="csY5" fmla="*/ 0 h 434764"/>
                <a:gd name="csX6" fmla="*/ 4285569 w 4285569"/>
                <a:gd name="csY6" fmla="*/ 0 h 434764"/>
                <a:gd name="csX7" fmla="*/ 3932034 w 4285569"/>
                <a:gd name="csY7" fmla="*/ 217381 h 434764"/>
                <a:gd name="csX8" fmla="*/ 4285569 w 4285569"/>
                <a:gd name="csY8" fmla="*/ 434763 h 434764"/>
                <a:gd name="csX9" fmla="*/ 3900191 w 4285569"/>
                <a:gd name="csY9" fmla="*/ 434763 h 4347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285569" h="434764">
                  <a:moveTo>
                    <a:pt x="3900191" y="434764"/>
                  </a:moveTo>
                  <a:lnTo>
                    <a:pt x="0" y="434764"/>
                  </a:lnTo>
                  <a:lnTo>
                    <a:pt x="353535" y="217383"/>
                  </a:lnTo>
                  <a:lnTo>
                    <a:pt x="0" y="1"/>
                  </a:lnTo>
                  <a:lnTo>
                    <a:pt x="385377" y="1"/>
                  </a:lnTo>
                  <a:lnTo>
                    <a:pt x="385377" y="0"/>
                  </a:lnTo>
                  <a:lnTo>
                    <a:pt x="4285569" y="0"/>
                  </a:lnTo>
                  <a:lnTo>
                    <a:pt x="3932034" y="217381"/>
                  </a:lnTo>
                  <a:lnTo>
                    <a:pt x="4285569" y="434763"/>
                  </a:lnTo>
                  <a:lnTo>
                    <a:pt x="3900191" y="434763"/>
                  </a:lnTo>
                  <a:close/>
                </a:path>
              </a:pathLst>
            </a:custGeom>
            <a:solidFill>
              <a:srgbClr val="0249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6" name="角丸四角形 26">
              <a:extLst>
                <a:ext uri="{FF2B5EF4-FFF2-40B4-BE49-F238E27FC236}">
                  <a16:creationId xmlns:a16="http://schemas.microsoft.com/office/drawing/2014/main" id="{0A65B69B-200C-1A6B-1DD5-66AF9EB0146A}"/>
                </a:ext>
              </a:extLst>
            </p:cNvPr>
            <p:cNvSpPr/>
            <p:nvPr/>
          </p:nvSpPr>
          <p:spPr>
            <a:xfrm>
              <a:off x="546427" y="3261783"/>
              <a:ext cx="3671248" cy="3470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4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cs typeface="Kozuka Gothic Pro M" charset="-128"/>
                </a:rPr>
                <a:t>国の重点支援地方交付金活用事業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F827DF2-B828-3FBA-C733-9DBE55E79F96}"/>
              </a:ext>
            </a:extLst>
          </p:cNvPr>
          <p:cNvSpPr txBox="1"/>
          <p:nvPr/>
        </p:nvSpPr>
        <p:spPr>
          <a:xfrm rot="21244615">
            <a:off x="863392" y="1553061"/>
            <a:ext cx="3241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>
                <a:ln w="19050">
                  <a:solidFill>
                    <a:schemeClr val="tx1"/>
                  </a:solidFill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LP</a:t>
            </a:r>
            <a:r>
              <a:rPr kumimoji="1" lang="ja-JP" altLang="en-US" sz="4000" b="1" dirty="0">
                <a:ln w="19050">
                  <a:solidFill>
                    <a:schemeClr val="tx1"/>
                  </a:solidFill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ガス料金</a:t>
            </a:r>
            <a:r>
              <a:rPr kumimoji="1" lang="ja-JP" altLang="en-US" sz="2800" b="1" dirty="0">
                <a:ln w="19050">
                  <a:solidFill>
                    <a:schemeClr val="tx1"/>
                  </a:solidFill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</a:t>
            </a:r>
            <a:endParaRPr kumimoji="1" lang="en-US" altLang="ja-JP" sz="4000" b="1" dirty="0">
              <a:ln w="19050">
                <a:solidFill>
                  <a:schemeClr val="tx1"/>
                </a:solidFill>
              </a:ln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5B9FD3B-0A45-49C9-9269-4931A0C70FBD}"/>
              </a:ext>
            </a:extLst>
          </p:cNvPr>
          <p:cNvSpPr txBox="1"/>
          <p:nvPr/>
        </p:nvSpPr>
        <p:spPr>
          <a:xfrm>
            <a:off x="467223" y="4122237"/>
            <a:ext cx="4958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ＬＰガスの価格高騰に対応するため、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大船渡市</a:t>
            </a:r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内の</a:t>
            </a:r>
            <a:r>
              <a:rPr lang="ja-JP" altLang="ja-JP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一般消費者等が使用するＬＰガス料金の値引を行</a:t>
            </a:r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い、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市民</a:t>
            </a:r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MS PMincho" charset="-128"/>
              </a:rPr>
              <a:t>生活を支援する事業を実施します。</a:t>
            </a:r>
            <a:endParaRPr lang="en-US" altLang="ja-JP" sz="12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MS PMincho" charset="-128"/>
            </a:endParaRPr>
          </a:p>
        </p:txBody>
      </p:sp>
      <p:sp>
        <p:nvSpPr>
          <p:cNvPr id="57" name="角丸四角形 71">
            <a:extLst>
              <a:ext uri="{FF2B5EF4-FFF2-40B4-BE49-F238E27FC236}">
                <a16:creationId xmlns:a16="http://schemas.microsoft.com/office/drawing/2014/main" id="{313D26E5-B0D8-C8B6-3AA2-B7FD2C6B631B}"/>
              </a:ext>
            </a:extLst>
          </p:cNvPr>
          <p:cNvSpPr/>
          <p:nvPr/>
        </p:nvSpPr>
        <p:spPr>
          <a:xfrm>
            <a:off x="270997" y="10367070"/>
            <a:ext cx="1238427" cy="348397"/>
          </a:xfrm>
          <a:prstGeom prst="roundRect">
            <a:avLst>
              <a:gd name="adj" fmla="val 50000"/>
            </a:avLst>
          </a:prstGeom>
          <a:solidFill>
            <a:srgbClr val="FFE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M" charset="-128"/>
              </a:rPr>
              <a:t>お問い合わせ</a:t>
            </a:r>
          </a:p>
        </p:txBody>
      </p: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A1CF304F-E307-3106-EEB7-5F5D317FECF3}"/>
              </a:ext>
            </a:extLst>
          </p:cNvPr>
          <p:cNvCxnSpPr/>
          <p:nvPr/>
        </p:nvCxnSpPr>
        <p:spPr>
          <a:xfrm>
            <a:off x="3999099" y="10210593"/>
            <a:ext cx="0" cy="648000"/>
          </a:xfrm>
          <a:prstGeom prst="line">
            <a:avLst/>
          </a:prstGeom>
          <a:ln cap="rnd">
            <a:solidFill>
              <a:schemeClr val="bg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B82481DA-414C-4A7B-38AD-93E676568D4B}"/>
              </a:ext>
            </a:extLst>
          </p:cNvPr>
          <p:cNvSpPr/>
          <p:nvPr/>
        </p:nvSpPr>
        <p:spPr>
          <a:xfrm>
            <a:off x="2687616" y="4771005"/>
            <a:ext cx="2340000" cy="324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FE4C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角丸四角形 71"/>
          <p:cNvSpPr/>
          <p:nvPr/>
        </p:nvSpPr>
        <p:spPr>
          <a:xfrm>
            <a:off x="3083616" y="4897687"/>
            <a:ext cx="1548000" cy="324000"/>
          </a:xfrm>
          <a:prstGeom prst="roundRect">
            <a:avLst>
              <a:gd name="adj" fmla="val 50000"/>
            </a:avLst>
          </a:prstGeom>
          <a:solidFill>
            <a:srgbClr val="FE4C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M" charset="-128"/>
              </a:rPr>
              <a:t>料金値引額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744885" y="5990230"/>
            <a:ext cx="2225463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１契約あたり</a:t>
            </a:r>
            <a:endParaRPr lang="en-US" altLang="ja-JP" sz="14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2400" b="1" dirty="0">
                <a:solidFill>
                  <a:srgbClr val="FE4C7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1,700</a:t>
            </a:r>
            <a:r>
              <a:rPr lang="ja-JP" altLang="en-US" sz="1600" b="1" dirty="0">
                <a:solidFill>
                  <a:srgbClr val="FE4C7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</a:t>
            </a:r>
            <a:r>
              <a:rPr lang="ja-JP" altLang="en-US" sz="14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税込</a:t>
            </a:r>
            <a:r>
              <a:rPr lang="ja-JP" altLang="en-US" sz="14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）を上限に値引します。</a:t>
            </a:r>
            <a:endParaRPr lang="en-US" altLang="ja-JP" sz="14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請求額が</a:t>
            </a:r>
            <a:r>
              <a:rPr lang="en-US" altLang="ja-JP" sz="1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1,700</a:t>
            </a:r>
            <a:r>
              <a:rPr lang="ja-JP" altLang="en-US" sz="110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円を下回る場合、原則として請求額を上限として値引は終了しますが、翌月に一部が繰り越される場合があります。</a:t>
            </a:r>
            <a:endParaRPr lang="en-US" altLang="ja-JP" sz="11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990724DD-3E09-510F-3055-5D294EE7AF41}"/>
              </a:ext>
            </a:extLst>
          </p:cNvPr>
          <p:cNvSpPr/>
          <p:nvPr/>
        </p:nvSpPr>
        <p:spPr>
          <a:xfrm>
            <a:off x="176219" y="4771005"/>
            <a:ext cx="2340000" cy="324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B0C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角丸四角形 25"/>
          <p:cNvSpPr/>
          <p:nvPr/>
        </p:nvSpPr>
        <p:spPr>
          <a:xfrm>
            <a:off x="572219" y="4897687"/>
            <a:ext cx="1548000" cy="324000"/>
          </a:xfrm>
          <a:prstGeom prst="roundRect">
            <a:avLst>
              <a:gd name="adj" fmla="val 50000"/>
            </a:avLst>
          </a:prstGeom>
          <a:solidFill>
            <a:srgbClr val="00B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M" charset="-128"/>
              </a:rPr>
              <a:t>対象となる方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219634" y="5990230"/>
            <a:ext cx="2253171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大船渡市</a:t>
            </a:r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内の家庭及び飲食店などの業務用としてＬＰガスを使用する一般消費者等　（個別供給、集団供給、コミュニティーガス団地）</a:t>
            </a:r>
            <a:br>
              <a:rPr lang="en-US" altLang="ja-JP" sz="11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900" dirty="0"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900" dirty="0"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一般消費者等とは、液化石油ガスの保安の確保及び取引の適正化に関する法律（昭和</a:t>
            </a:r>
            <a:r>
              <a:rPr lang="en-US" altLang="ja-JP" sz="900" dirty="0"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42</a:t>
            </a:r>
            <a:r>
              <a:rPr lang="ja-JP" altLang="en-US" sz="900" dirty="0"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年法律第</a:t>
            </a:r>
            <a:r>
              <a:rPr lang="en-US" altLang="ja-JP" sz="900" dirty="0"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149</a:t>
            </a:r>
            <a:r>
              <a:rPr lang="ja-JP" altLang="en-US" sz="900" dirty="0"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号）第２条第２項に規定する一般消費者等をいいます。　　</a:t>
            </a:r>
            <a:endParaRPr lang="en-US" altLang="ja-JP" sz="900" dirty="0">
              <a:effectLst>
                <a:glow rad="63500">
                  <a:schemeClr val="bg1"/>
                </a:glo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>
                <a:effectLst>
                  <a:glow rad="63500">
                    <a:schemeClr val="bg1"/>
                  </a:glo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契約者が公共機関等の場合は対象外です。</a:t>
            </a:r>
            <a:endParaRPr lang="ja-JP" altLang="en-US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0A24980-E521-8BCC-A441-1A6AFA193594}"/>
              </a:ext>
            </a:extLst>
          </p:cNvPr>
          <p:cNvSpPr txBox="1"/>
          <p:nvPr/>
        </p:nvSpPr>
        <p:spPr>
          <a:xfrm>
            <a:off x="4075825" y="10219353"/>
            <a:ext cx="3354729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TEL</a:t>
            </a:r>
            <a:r>
              <a:rPr lang="en-US" altLang="ja-JP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 </a:t>
            </a:r>
            <a:r>
              <a:rPr lang="ja-JP" altLang="en-US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　</a:t>
            </a:r>
            <a:r>
              <a:rPr lang="en-US" altLang="ja-JP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0192-27-</a:t>
            </a:r>
            <a:r>
              <a:rPr lang="ja-JP" altLang="en-US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３１１１</a:t>
            </a:r>
            <a:r>
              <a:rPr lang="ja-JP" altLang="en-US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（内線１０９）</a:t>
            </a:r>
            <a:r>
              <a:rPr lang="en-US" altLang="ja-JP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 </a:t>
            </a:r>
            <a:r>
              <a:rPr lang="ja-JP" altLang="en-US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　</a:t>
            </a:r>
            <a:endParaRPr lang="en-US" altLang="ja-JP" sz="1100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Kozuka Gothic Pro B" charset="-128"/>
            </a:endParaRPr>
          </a:p>
          <a:p>
            <a:r>
              <a:rPr lang="en-US" altLang="ja-JP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FAX</a:t>
            </a:r>
            <a:r>
              <a:rPr lang="en-US" altLang="ja-JP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 </a:t>
            </a:r>
            <a:r>
              <a:rPr lang="ja-JP" altLang="en-US" sz="11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　</a:t>
            </a:r>
            <a:r>
              <a:rPr lang="en-US" altLang="ja-JP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0192-26-4477</a:t>
            </a:r>
          </a:p>
          <a:p>
            <a:r>
              <a:rPr lang="en-US" altLang="ja-JP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Mail </a:t>
            </a:r>
            <a:r>
              <a:rPr lang="ja-JP" altLang="en-US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　</a:t>
            </a:r>
            <a:r>
              <a:rPr lang="en-US" altLang="ja-JP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B" charset="-128"/>
              </a:rPr>
              <a:t>ofu_syoko@city.ofunato.iwate.jp</a:t>
            </a:r>
          </a:p>
          <a:p>
            <a:endParaRPr kumimoji="1" lang="ja-JP" altLang="en-US" sz="1050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Kozuka Gothic Pro B" charset="-128"/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B6517002-6B87-FB45-5FED-B9E679B40479}"/>
              </a:ext>
            </a:extLst>
          </p:cNvPr>
          <p:cNvSpPr/>
          <p:nvPr/>
        </p:nvSpPr>
        <p:spPr>
          <a:xfrm>
            <a:off x="5199013" y="4771005"/>
            <a:ext cx="2340000" cy="3240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17B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5217315" y="6232804"/>
            <a:ext cx="2303397" cy="17389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令和８年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月または</a:t>
            </a:r>
            <a:r>
              <a:rPr lang="en-US" altLang="ja-JP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月検針分の請求時に一括で値引きを行います。</a:t>
            </a:r>
            <a:endParaRPr lang="en-US" altLang="ja-JP" sz="12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消費者である皆様自身の手続や、各販売店への申込は不要です。</a:t>
            </a:r>
            <a:endParaRPr lang="en-US" altLang="ja-JP" sz="12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200" b="1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1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1" name="角丸四角形 70"/>
          <p:cNvSpPr/>
          <p:nvPr/>
        </p:nvSpPr>
        <p:spPr>
          <a:xfrm>
            <a:off x="5595013" y="4897687"/>
            <a:ext cx="1548000" cy="324000"/>
          </a:xfrm>
          <a:prstGeom prst="roundRect">
            <a:avLst>
              <a:gd name="adj" fmla="val 50000"/>
            </a:avLst>
          </a:prstGeom>
          <a:solidFill>
            <a:srgbClr val="017B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Kozuka Gothic Pro M" charset="-128"/>
              </a:rPr>
              <a:t>時期・手続</a:t>
            </a:r>
          </a:p>
        </p:txBody>
      </p:sp>
      <p:cxnSp>
        <p:nvCxnSpPr>
          <p:cNvPr id="93" name="直線コネクタ 92">
            <a:extLst>
              <a:ext uri="{FF2B5EF4-FFF2-40B4-BE49-F238E27FC236}">
                <a16:creationId xmlns:a16="http://schemas.microsoft.com/office/drawing/2014/main" id="{83947B53-07C0-6204-5D3D-400133B83744}"/>
              </a:ext>
            </a:extLst>
          </p:cNvPr>
          <p:cNvCxnSpPr>
            <a:cxnSpLocks/>
          </p:cNvCxnSpPr>
          <p:nvPr/>
        </p:nvCxnSpPr>
        <p:spPr>
          <a:xfrm>
            <a:off x="6445375" y="7387142"/>
            <a:ext cx="936000" cy="0"/>
          </a:xfrm>
          <a:prstGeom prst="line">
            <a:avLst/>
          </a:prstGeom>
          <a:ln w="41275">
            <a:solidFill>
              <a:srgbClr val="FFE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38F0CBA2-ECFF-20BF-1755-97130D0ADD56}"/>
              </a:ext>
            </a:extLst>
          </p:cNvPr>
          <p:cNvCxnSpPr>
            <a:cxnSpLocks/>
          </p:cNvCxnSpPr>
          <p:nvPr/>
        </p:nvCxnSpPr>
        <p:spPr>
          <a:xfrm>
            <a:off x="5284344" y="7561122"/>
            <a:ext cx="252000" cy="0"/>
          </a:xfrm>
          <a:prstGeom prst="line">
            <a:avLst/>
          </a:prstGeom>
          <a:ln w="41275">
            <a:solidFill>
              <a:srgbClr val="FFE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楕円 1">
            <a:extLst>
              <a:ext uri="{FF2B5EF4-FFF2-40B4-BE49-F238E27FC236}">
                <a16:creationId xmlns:a16="http://schemas.microsoft.com/office/drawing/2014/main" id="{6579CCBA-0F53-5722-AC1A-EEA9FBFDFD02}"/>
              </a:ext>
            </a:extLst>
          </p:cNvPr>
          <p:cNvSpPr/>
          <p:nvPr/>
        </p:nvSpPr>
        <p:spPr>
          <a:xfrm>
            <a:off x="5712390" y="653352"/>
            <a:ext cx="1684800" cy="1684293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9E044D2B-DCB8-64B6-66A7-3A8C7823D250}"/>
              </a:ext>
            </a:extLst>
          </p:cNvPr>
          <p:cNvSpPr/>
          <p:nvPr/>
        </p:nvSpPr>
        <p:spPr>
          <a:xfrm>
            <a:off x="5569517" y="4406478"/>
            <a:ext cx="1738835" cy="311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55F06C1-04E7-6274-BA5A-A90527C5ED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602" r="30532" b="61273"/>
          <a:stretch>
            <a:fillRect/>
          </a:stretch>
        </p:blipFill>
        <p:spPr>
          <a:xfrm rot="21182888">
            <a:off x="5694470" y="2248454"/>
            <a:ext cx="1325438" cy="2467864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D1A004A-A493-8C40-A094-75173CD3C72C}"/>
              </a:ext>
            </a:extLst>
          </p:cNvPr>
          <p:cNvGrpSpPr/>
          <p:nvPr/>
        </p:nvGrpSpPr>
        <p:grpSpPr>
          <a:xfrm>
            <a:off x="311177" y="8111852"/>
            <a:ext cx="3821500" cy="899034"/>
            <a:chOff x="188346" y="8111852"/>
            <a:chExt cx="3821500" cy="899034"/>
          </a:xfrm>
        </p:grpSpPr>
        <p:sp>
          <p:nvSpPr>
            <p:cNvPr id="5" name="角丸四角形 20">
              <a:extLst>
                <a:ext uri="{FF2B5EF4-FFF2-40B4-BE49-F238E27FC236}">
                  <a16:creationId xmlns:a16="http://schemas.microsoft.com/office/drawing/2014/main" id="{054D21C2-2098-B654-856E-75F3C96C2FF8}"/>
                </a:ext>
              </a:extLst>
            </p:cNvPr>
            <p:cNvSpPr/>
            <p:nvPr/>
          </p:nvSpPr>
          <p:spPr>
            <a:xfrm>
              <a:off x="188346" y="8111852"/>
              <a:ext cx="3810753" cy="899034"/>
            </a:xfrm>
            <a:prstGeom prst="roundRect">
              <a:avLst>
                <a:gd name="adj" fmla="val 47682"/>
              </a:avLst>
            </a:prstGeom>
            <a:ln w="31750">
              <a:solidFill>
                <a:srgbClr val="3CB1A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212855" y="8470353"/>
              <a:ext cx="27969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b="1" dirty="0"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お取引されているＬＰガス販売店まで</a:t>
              </a:r>
              <a:endParaRPr lang="en-US" altLang="ja-JP" sz="1200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200" b="1" dirty="0"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お問い合わせください。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0610E2B-7ABB-8C86-BDEE-CBEC9D7D79C0}"/>
                </a:ext>
              </a:extLst>
            </p:cNvPr>
            <p:cNvSpPr txBox="1"/>
            <p:nvPr/>
          </p:nvSpPr>
          <p:spPr>
            <a:xfrm>
              <a:off x="1193694" y="8169163"/>
              <a:ext cx="279699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400" b="1" dirty="0">
                  <a:solidFill>
                    <a:srgbClr val="3CB1AB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不明な点がございましたら</a:t>
              </a:r>
              <a:endParaRPr lang="ja-JP" altLang="en-US" dirty="0">
                <a:solidFill>
                  <a:srgbClr val="3CB1AB"/>
                </a:solidFill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12258985-3C50-C7C5-7141-AEDED3462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8003" t="16763" r="31266" b="19693"/>
            <a:stretch>
              <a:fillRect/>
            </a:stretch>
          </p:blipFill>
          <p:spPr>
            <a:xfrm>
              <a:off x="477123" y="8184998"/>
              <a:ext cx="542925" cy="712541"/>
            </a:xfrm>
            <a:prstGeom prst="rect">
              <a:avLst/>
            </a:prstGeom>
          </p:spPr>
        </p:pic>
      </p:grpSp>
      <p:pic>
        <p:nvPicPr>
          <p:cNvPr id="55" name="図 54">
            <a:extLst>
              <a:ext uri="{FF2B5EF4-FFF2-40B4-BE49-F238E27FC236}">
                <a16:creationId xmlns:a16="http://schemas.microsoft.com/office/drawing/2014/main" id="{AA8A566D-C846-0037-7413-06F7530C23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583" t="30576" r="27782" b="39339"/>
          <a:stretch>
            <a:fillRect/>
          </a:stretch>
        </p:blipFill>
        <p:spPr>
          <a:xfrm>
            <a:off x="924477" y="5309956"/>
            <a:ext cx="843484" cy="640245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39A338AE-72E4-6F2A-4E24-026C8A5BA1E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0299" t="33985" r="11134" b="33482"/>
          <a:stretch>
            <a:fillRect/>
          </a:stretch>
        </p:blipFill>
        <p:spPr>
          <a:xfrm>
            <a:off x="3590270" y="5354910"/>
            <a:ext cx="534693" cy="608939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0FCBBE1D-A341-456A-4E1D-B578163F5F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380" t="30254" r="52144" b="34202"/>
          <a:stretch>
            <a:fillRect/>
          </a:stretch>
        </p:blipFill>
        <p:spPr>
          <a:xfrm>
            <a:off x="6050766" y="5297093"/>
            <a:ext cx="706770" cy="68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25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1.pptx" id="{D8CEF92E-E621-4889-A2C4-D44EA4896D94}" vid="{7BA0B976-7AA0-4750-86DE-53A6EBAC7E7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</Template>
  <TotalTime>370</TotalTime>
  <Words>333</Words>
  <Application>Microsoft Office PowerPoint</Application>
  <PresentationFormat>ユーザー設定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中村 圭佑</dc:creator>
  <cp:lastModifiedBy>笹崎 大岳</cp:lastModifiedBy>
  <cp:revision>19</cp:revision>
  <cp:lastPrinted>2026-10-14T00:21:19Z</cp:lastPrinted>
  <dcterms:created xsi:type="dcterms:W3CDTF">2018-01-31T11:10:13Z</dcterms:created>
  <dcterms:modified xsi:type="dcterms:W3CDTF">2026-10-14T00:21:35Z</dcterms:modified>
</cp:coreProperties>
</file>